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62" r:id="rId4"/>
    <p:sldId id="258" r:id="rId5"/>
    <p:sldId id="263" r:id="rId6"/>
    <p:sldId id="261" r:id="rId7"/>
    <p:sldId id="259"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2546705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D21CB79-48B0-4476-B550-9B8E0D8A515F}" type="datetimeFigureOut">
              <a:rPr lang="es-MX" smtClean="0"/>
              <a:t>16/08/2025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2282580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1399053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a:t>Haga clic para modificar el estilo de título del patrón</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6778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2227858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4"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13327330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4"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36500370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4506235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31473027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939035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27928704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CD21CB79-48B0-4476-B550-9B8E0D8A515F}" type="datetimeFigureOut">
              <a:rPr lang="es-MX" smtClean="0"/>
              <a:t>16/08/2025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36388919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CD21CB79-48B0-4476-B550-9B8E0D8A515F}" type="datetimeFigureOut">
              <a:rPr lang="es-MX" smtClean="0"/>
              <a:t>16/08/2025</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3427921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3"/>
          <p:cNvSpPr>
            <a:spLocks noGrp="1"/>
          </p:cNvSpPr>
          <p:nvPr>
            <p:ph type="ftr" sz="quarter" idx="11"/>
          </p:nvPr>
        </p:nvSpPr>
        <p:spPr/>
        <p:txBody>
          <a:bodyPr/>
          <a:lstStyle/>
          <a:p>
            <a:endParaRPr lang="es-MX"/>
          </a:p>
        </p:txBody>
      </p:sp>
      <p:sp>
        <p:nvSpPr>
          <p:cNvPr id="6" name="Slide Number Placeholder 4"/>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2007454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2"/>
          <p:cNvSpPr>
            <a:spLocks noGrp="1"/>
          </p:cNvSpPr>
          <p:nvPr>
            <p:ph type="ftr" sz="quarter" idx="11"/>
          </p:nvPr>
        </p:nvSpPr>
        <p:spPr/>
        <p:txBody>
          <a:bodyPr/>
          <a:lstStyle/>
          <a:p>
            <a:endParaRPr lang="es-MX"/>
          </a:p>
        </p:txBody>
      </p:sp>
      <p:sp>
        <p:nvSpPr>
          <p:cNvPr id="6" name="Slide Number Placeholder 3"/>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1678356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7" name="Date Placeholder 4"/>
          <p:cNvSpPr>
            <a:spLocks noGrp="1"/>
          </p:cNvSpPr>
          <p:nvPr>
            <p:ph type="dt" sz="half" idx="10"/>
          </p:nvPr>
        </p:nvSpPr>
        <p:spPr/>
        <p:txBody>
          <a:bodyPr/>
          <a:lstStyle/>
          <a:p>
            <a:fld id="{CD21CB79-48B0-4476-B550-9B8E0D8A515F}" type="datetimeFigureOut">
              <a:rPr lang="es-MX" smtClean="0"/>
              <a:t>16/08/2025</a:t>
            </a:fld>
            <a:endParaRPr lang="es-MX"/>
          </a:p>
        </p:txBody>
      </p:sp>
      <p:sp>
        <p:nvSpPr>
          <p:cNvPr id="5" name="Footer Placeholder 5"/>
          <p:cNvSpPr>
            <a:spLocks noGrp="1"/>
          </p:cNvSpPr>
          <p:nvPr>
            <p:ph type="ftr" sz="quarter" idx="11"/>
          </p:nvPr>
        </p:nvSpPr>
        <p:spPr/>
        <p:txBody>
          <a:bodyPr/>
          <a:lstStyle/>
          <a:p>
            <a:endParaRPr lang="es-MX"/>
          </a:p>
        </p:txBody>
      </p:sp>
      <p:sp>
        <p:nvSpPr>
          <p:cNvPr id="6" name="Slide Number Placeholder 6"/>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2504224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D21CB79-48B0-4476-B550-9B8E0D8A515F}" type="datetimeFigureOut">
              <a:rPr lang="es-MX" smtClean="0"/>
              <a:t>16/08/2025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585B4EFA-7633-4447-B1D0-F687851FDCA6}" type="slidenum">
              <a:rPr lang="es-MX" smtClean="0"/>
              <a:t>‹Nº›</a:t>
            </a:fld>
            <a:endParaRPr lang="es-MX"/>
          </a:p>
        </p:txBody>
      </p:sp>
    </p:spTree>
    <p:extLst>
      <p:ext uri="{BB962C8B-B14F-4D97-AF65-F5344CB8AC3E}">
        <p14:creationId xmlns:p14="http://schemas.microsoft.com/office/powerpoint/2010/main" val="1561052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D21CB79-48B0-4476-B550-9B8E0D8A515F}" type="datetimeFigureOut">
              <a:rPr lang="es-MX" smtClean="0"/>
              <a:t>16/08/2025</a:t>
            </a:fld>
            <a:endParaRPr lang="es-MX"/>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s-MX"/>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85B4EFA-7633-4447-B1D0-F687851FDCA6}" type="slidenum">
              <a:rPr lang="es-MX" smtClean="0"/>
              <a:t>‹Nº›</a:t>
            </a:fld>
            <a:endParaRPr lang="es-MX"/>
          </a:p>
        </p:txBody>
      </p:sp>
    </p:spTree>
    <p:extLst>
      <p:ext uri="{BB962C8B-B14F-4D97-AF65-F5344CB8AC3E}">
        <p14:creationId xmlns:p14="http://schemas.microsoft.com/office/powerpoint/2010/main" val="3879706650"/>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56987F-A735-EEAF-19B2-A3EB891AE8B9}"/>
              </a:ext>
            </a:extLst>
          </p:cNvPr>
          <p:cNvSpPr>
            <a:spLocks noGrp="1"/>
          </p:cNvSpPr>
          <p:nvPr>
            <p:ph type="ctrTitle"/>
          </p:nvPr>
        </p:nvSpPr>
        <p:spPr>
          <a:xfrm>
            <a:off x="3631027" y="357779"/>
            <a:ext cx="4639670" cy="861420"/>
          </a:xfrm>
        </p:spPr>
        <p:txBody>
          <a:bodyPr/>
          <a:lstStyle/>
          <a:p>
            <a:pPr algn="ctr">
              <a:lnSpc>
                <a:spcPct val="150000"/>
              </a:lnSpc>
              <a:spcAft>
                <a:spcPts val="800"/>
              </a:spcAft>
            </a:pPr>
            <a:br>
              <a:rPr lang="es-MX" sz="1600" b="1" dirty="0">
                <a:effectLst/>
                <a:latin typeface="Arial" panose="020B0604020202020204" pitchFamily="34" charset="0"/>
                <a:ea typeface="Calibri" panose="020F0502020204030204" pitchFamily="34" charset="0"/>
                <a:cs typeface="Times New Roman" panose="02020603050405020304" pitchFamily="18" charset="0"/>
              </a:rPr>
            </a:br>
            <a:br>
              <a:rPr lang="es-MX" sz="1600" b="1" dirty="0">
                <a:effectLst/>
                <a:latin typeface="Arial" panose="020B0604020202020204" pitchFamily="34" charset="0"/>
                <a:ea typeface="Calibri" panose="020F0502020204030204" pitchFamily="34" charset="0"/>
                <a:cs typeface="Times New Roman" panose="02020603050405020304" pitchFamily="18" charset="0"/>
              </a:rPr>
            </a:br>
            <a:br>
              <a:rPr lang="es-MX" sz="1600" b="1" dirty="0">
                <a:effectLst/>
                <a:latin typeface="Arial" panose="020B0604020202020204" pitchFamily="34" charset="0"/>
                <a:ea typeface="Calibri" panose="020F0502020204030204" pitchFamily="34" charset="0"/>
                <a:cs typeface="Times New Roman" panose="02020603050405020304" pitchFamily="18" charset="0"/>
              </a:rPr>
            </a:br>
            <a:br>
              <a:rPr lang="es-MX" sz="1600" b="1" dirty="0">
                <a:effectLst/>
                <a:latin typeface="Arial" panose="020B0604020202020204" pitchFamily="34" charset="0"/>
                <a:ea typeface="Calibri" panose="020F0502020204030204" pitchFamily="34" charset="0"/>
                <a:cs typeface="Times New Roman" panose="02020603050405020304" pitchFamily="18" charset="0"/>
              </a:rPr>
            </a:br>
            <a:br>
              <a:rPr lang="es-MX" sz="1600" b="1" dirty="0">
                <a:effectLst/>
                <a:latin typeface="Arial" panose="020B0604020202020204" pitchFamily="34" charset="0"/>
                <a:ea typeface="Calibri" panose="020F0502020204030204" pitchFamily="34" charset="0"/>
                <a:cs typeface="Times New Roman" panose="02020603050405020304" pitchFamily="18" charset="0"/>
              </a:rPr>
            </a:br>
            <a:r>
              <a:rPr lang="es-MX" sz="1600" b="1" dirty="0">
                <a:effectLst/>
                <a:latin typeface="Arial" panose="020B0604020202020204" pitchFamily="34" charset="0"/>
                <a:ea typeface="Calibri" panose="020F0502020204030204" pitchFamily="34" charset="0"/>
                <a:cs typeface="Times New Roman" panose="02020603050405020304" pitchFamily="18" charset="0"/>
              </a:rPr>
              <a:t>Instituto Tecnológico de Frontera Comalapa</a:t>
            </a:r>
            <a:br>
              <a:rPr lang="es-MX" sz="1600" dirty="0">
                <a:effectLst/>
                <a:latin typeface="Calibri" panose="020F0502020204030204" pitchFamily="34" charset="0"/>
                <a:ea typeface="Calibri" panose="020F0502020204030204" pitchFamily="34" charset="0"/>
                <a:cs typeface="Times New Roman" panose="02020603050405020304" pitchFamily="18" charset="0"/>
              </a:rPr>
            </a:br>
            <a:r>
              <a:rPr lang="es-MX" sz="1600" b="1" dirty="0">
                <a:effectLst/>
                <a:latin typeface="Arial" panose="020B0604020202020204" pitchFamily="34" charset="0"/>
                <a:ea typeface="Calibri" panose="020F0502020204030204" pitchFamily="34" charset="0"/>
                <a:cs typeface="Times New Roman" panose="02020603050405020304" pitchFamily="18" charset="0"/>
              </a:rPr>
              <a:t>Modalidad Mixta</a:t>
            </a:r>
            <a:endParaRPr lang="es-MX" sz="6600" dirty="0"/>
          </a:p>
        </p:txBody>
      </p:sp>
      <p:sp>
        <p:nvSpPr>
          <p:cNvPr id="3" name="Subtítulo 2">
            <a:extLst>
              <a:ext uri="{FF2B5EF4-FFF2-40B4-BE49-F238E27FC236}">
                <a16:creationId xmlns:a16="http://schemas.microsoft.com/office/drawing/2014/main" id="{9672FFF3-4A51-B8AC-397B-9703B07EA2D8}"/>
              </a:ext>
            </a:extLst>
          </p:cNvPr>
          <p:cNvSpPr>
            <a:spLocks noGrp="1"/>
          </p:cNvSpPr>
          <p:nvPr>
            <p:ph type="subTitle" idx="1"/>
          </p:nvPr>
        </p:nvSpPr>
        <p:spPr>
          <a:xfrm>
            <a:off x="1465780" y="1494374"/>
            <a:ext cx="8825658" cy="4531005"/>
          </a:xfrm>
        </p:spPr>
        <p:txBody>
          <a:bodyPr numCol="2">
            <a:noAutofit/>
          </a:bodyPr>
          <a:lstStyle/>
          <a:p>
            <a:pPr algn="ctr">
              <a:lnSpc>
                <a:spcPct val="150000"/>
              </a:lnSpc>
              <a:spcAft>
                <a:spcPts val="800"/>
              </a:spcAft>
            </a:pPr>
            <a:r>
              <a:rPr lang="es-MX" sz="1200" b="1" dirty="0">
                <a:solidFill>
                  <a:schemeClr val="bg1"/>
                </a:solidFill>
              </a:rPr>
              <a:t>Nombre del alumno: </a:t>
            </a:r>
          </a:p>
          <a:p>
            <a:pPr algn="ctr">
              <a:lnSpc>
                <a:spcPct val="150000"/>
              </a:lnSpc>
              <a:spcAft>
                <a:spcPts val="800"/>
              </a:spcAft>
            </a:pPr>
            <a:r>
              <a:rPr lang="es-MX" sz="1200" b="1" dirty="0">
                <a:solidFill>
                  <a:schemeClr val="bg1"/>
                </a:solidFill>
              </a:rPr>
              <a:t>Cynthia Jasmine Morales Torres </a:t>
            </a:r>
          </a:p>
          <a:p>
            <a:pPr algn="ctr">
              <a:lnSpc>
                <a:spcPct val="150000"/>
              </a:lnSpc>
              <a:spcAft>
                <a:spcPts val="800"/>
              </a:spcAft>
            </a:pPr>
            <a:r>
              <a:rPr lang="es-MX" sz="1200" b="1" dirty="0">
                <a:solidFill>
                  <a:schemeClr val="bg1"/>
                </a:solidFill>
              </a:rPr>
              <a:t>Semestre:  </a:t>
            </a:r>
          </a:p>
          <a:p>
            <a:pPr algn="ctr">
              <a:lnSpc>
                <a:spcPct val="150000"/>
              </a:lnSpc>
              <a:spcAft>
                <a:spcPts val="800"/>
              </a:spcAft>
            </a:pPr>
            <a:r>
              <a:rPr lang="es-MX" sz="1200" b="1" dirty="0">
                <a:solidFill>
                  <a:schemeClr val="bg1"/>
                </a:solidFill>
              </a:rPr>
              <a:t>Quinto semestre </a:t>
            </a:r>
          </a:p>
          <a:p>
            <a:pPr algn="ctr">
              <a:lnSpc>
                <a:spcPct val="150000"/>
              </a:lnSpc>
              <a:spcAft>
                <a:spcPts val="800"/>
              </a:spcAft>
            </a:pPr>
            <a:r>
              <a:rPr lang="es-MX" sz="1200" b="1" dirty="0">
                <a:solidFill>
                  <a:schemeClr val="bg1"/>
                </a:solidFill>
              </a:rPr>
              <a:t>Especialidad:</a:t>
            </a:r>
          </a:p>
          <a:p>
            <a:pPr algn="ctr">
              <a:lnSpc>
                <a:spcPct val="150000"/>
              </a:lnSpc>
              <a:spcAft>
                <a:spcPts val="800"/>
              </a:spcAft>
            </a:pPr>
            <a:r>
              <a:rPr lang="es-MX" sz="1200" b="1" dirty="0">
                <a:solidFill>
                  <a:schemeClr val="bg1"/>
                </a:solidFill>
              </a:rPr>
              <a:t>Ingeniería en Sistemas Computacionales.</a:t>
            </a:r>
          </a:p>
          <a:p>
            <a:pPr algn="ctr">
              <a:lnSpc>
                <a:spcPct val="150000"/>
              </a:lnSpc>
              <a:spcAft>
                <a:spcPts val="800"/>
              </a:spcAft>
            </a:pPr>
            <a:r>
              <a:rPr lang="es-MX" sz="1200" b="1" dirty="0">
                <a:solidFill>
                  <a:schemeClr val="bg1"/>
                </a:solidFill>
              </a:rPr>
              <a:t>Numero de control:</a:t>
            </a:r>
          </a:p>
          <a:p>
            <a:pPr algn="ctr">
              <a:lnSpc>
                <a:spcPct val="150000"/>
              </a:lnSpc>
              <a:spcAft>
                <a:spcPts val="800"/>
              </a:spcAft>
            </a:pPr>
            <a:r>
              <a:rPr lang="es-MX" sz="1200" b="1" dirty="0">
                <a:solidFill>
                  <a:schemeClr val="bg1"/>
                </a:solidFill>
              </a:rPr>
              <a:t>231260014</a:t>
            </a:r>
          </a:p>
          <a:p>
            <a:pPr algn="ctr">
              <a:lnSpc>
                <a:spcPct val="150000"/>
              </a:lnSpc>
              <a:spcAft>
                <a:spcPts val="800"/>
              </a:spcAft>
            </a:pPr>
            <a:endParaRPr lang="es-MX" sz="1200" b="1" dirty="0">
              <a:solidFill>
                <a:schemeClr val="bg1"/>
              </a:solidFill>
            </a:endParaRPr>
          </a:p>
          <a:p>
            <a:pPr algn="ctr">
              <a:lnSpc>
                <a:spcPct val="150000"/>
              </a:lnSpc>
              <a:spcAft>
                <a:spcPts val="800"/>
              </a:spcAft>
            </a:pPr>
            <a:r>
              <a:rPr lang="es-MX" sz="1200" b="1" dirty="0">
                <a:solidFill>
                  <a:schemeClr val="bg1"/>
                </a:solidFill>
              </a:rPr>
              <a:t>Materia:</a:t>
            </a:r>
          </a:p>
          <a:p>
            <a:pPr algn="ctr">
              <a:lnSpc>
                <a:spcPct val="150000"/>
              </a:lnSpc>
              <a:spcAft>
                <a:spcPts val="800"/>
              </a:spcAft>
            </a:pPr>
            <a:r>
              <a:rPr lang="es-MX" sz="1200" b="1" dirty="0">
                <a:solidFill>
                  <a:schemeClr val="bg1"/>
                </a:solidFill>
              </a:rPr>
              <a:t>Simulación </a:t>
            </a:r>
          </a:p>
          <a:p>
            <a:pPr algn="ctr">
              <a:lnSpc>
                <a:spcPct val="150000"/>
              </a:lnSpc>
              <a:spcAft>
                <a:spcPts val="800"/>
              </a:spcAft>
            </a:pPr>
            <a:r>
              <a:rPr lang="es-MX" sz="1200" b="1" dirty="0">
                <a:solidFill>
                  <a:schemeClr val="bg1"/>
                </a:solidFill>
              </a:rPr>
              <a:t>Nombre del docente: </a:t>
            </a:r>
          </a:p>
          <a:p>
            <a:pPr algn="ctr">
              <a:lnSpc>
                <a:spcPct val="150000"/>
              </a:lnSpc>
              <a:spcAft>
                <a:spcPts val="800"/>
              </a:spcAft>
            </a:pPr>
            <a:r>
              <a:rPr lang="es-MX" sz="1200" b="1" dirty="0">
                <a:solidFill>
                  <a:schemeClr val="bg1"/>
                </a:solidFill>
              </a:rPr>
              <a:t>Ing. Francisco Javier Mingo Velázquez </a:t>
            </a:r>
          </a:p>
          <a:p>
            <a:pPr algn="ctr">
              <a:lnSpc>
                <a:spcPct val="150000"/>
              </a:lnSpc>
              <a:spcAft>
                <a:spcPts val="800"/>
              </a:spcAft>
            </a:pPr>
            <a:r>
              <a:rPr lang="es-MX" sz="1200" b="1" dirty="0">
                <a:solidFill>
                  <a:schemeClr val="bg1"/>
                </a:solidFill>
              </a:rPr>
              <a:t>Nombre del trabajo:</a:t>
            </a:r>
          </a:p>
          <a:p>
            <a:pPr algn="ctr">
              <a:lnSpc>
                <a:spcPct val="150000"/>
              </a:lnSpc>
              <a:spcAft>
                <a:spcPts val="800"/>
              </a:spcAft>
            </a:pPr>
            <a:r>
              <a:rPr lang="es-MX" sz="1200" b="1" dirty="0">
                <a:solidFill>
                  <a:schemeClr val="bg1"/>
                </a:solidFill>
              </a:rPr>
              <a:t>Reporte de practica de la instalación de GitHub y Simulaciones en </a:t>
            </a:r>
            <a:r>
              <a:rPr lang="es-MX" sz="1200" b="1" dirty="0" err="1">
                <a:solidFill>
                  <a:schemeClr val="bg1"/>
                </a:solidFill>
              </a:rPr>
              <a:t>camunda</a:t>
            </a:r>
            <a:r>
              <a:rPr lang="es-MX" sz="1200" b="1" dirty="0">
                <a:solidFill>
                  <a:schemeClr val="bg1"/>
                </a:solidFill>
              </a:rPr>
              <a:t> y draw.io</a:t>
            </a:r>
          </a:p>
          <a:p>
            <a:pPr algn="ctr">
              <a:lnSpc>
                <a:spcPct val="150000"/>
              </a:lnSpc>
              <a:spcAft>
                <a:spcPts val="800"/>
              </a:spcAft>
            </a:pPr>
            <a:r>
              <a:rPr lang="es-MX" sz="1200" b="1" dirty="0">
                <a:solidFill>
                  <a:schemeClr val="bg1"/>
                </a:solidFill>
              </a:rPr>
              <a:t>Fecha de entrega:</a:t>
            </a:r>
          </a:p>
          <a:p>
            <a:pPr algn="ctr"/>
            <a:endParaRPr lang="es-MX" sz="1200" b="1" dirty="0">
              <a:solidFill>
                <a:schemeClr val="bg1"/>
              </a:solidFill>
            </a:endParaRPr>
          </a:p>
        </p:txBody>
      </p:sp>
      <p:sp>
        <p:nvSpPr>
          <p:cNvPr id="5" name="CuadroTexto 4">
            <a:extLst>
              <a:ext uri="{FF2B5EF4-FFF2-40B4-BE49-F238E27FC236}">
                <a16:creationId xmlns:a16="http://schemas.microsoft.com/office/drawing/2014/main" id="{BB0D5742-0B0B-2A29-879C-6072D7F973C2}"/>
              </a:ext>
            </a:extLst>
          </p:cNvPr>
          <p:cNvSpPr txBox="1"/>
          <p:nvPr/>
        </p:nvSpPr>
        <p:spPr>
          <a:xfrm>
            <a:off x="2814628" y="6025379"/>
            <a:ext cx="7911592" cy="454292"/>
          </a:xfrm>
          <a:prstGeom prst="rect">
            <a:avLst/>
          </a:prstGeom>
          <a:noFill/>
        </p:spPr>
        <p:txBody>
          <a:bodyPr wrap="square">
            <a:spAutoFit/>
          </a:bodyPr>
          <a:lstStyle/>
          <a:p>
            <a:pPr>
              <a:lnSpc>
                <a:spcPct val="150000"/>
              </a:lnSpc>
              <a:spcAft>
                <a:spcPts val="800"/>
              </a:spcAft>
            </a:pPr>
            <a:r>
              <a:rPr lang="es-MX" sz="1800" b="1" dirty="0">
                <a:solidFill>
                  <a:schemeClr val="bg1"/>
                </a:solidFill>
              </a:rPr>
              <a:t>Frontera Comalapa, Chiapas a 11 de agosto del 2025.</a:t>
            </a:r>
          </a:p>
        </p:txBody>
      </p:sp>
    </p:spTree>
    <p:extLst>
      <p:ext uri="{BB962C8B-B14F-4D97-AF65-F5344CB8AC3E}">
        <p14:creationId xmlns:p14="http://schemas.microsoft.com/office/powerpoint/2010/main" val="1520223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95D3D0-8382-BF42-1B13-B77B649259DC}"/>
              </a:ext>
            </a:extLst>
          </p:cNvPr>
          <p:cNvSpPr>
            <a:spLocks noGrp="1"/>
          </p:cNvSpPr>
          <p:nvPr>
            <p:ph type="title"/>
          </p:nvPr>
        </p:nvSpPr>
        <p:spPr/>
        <p:txBody>
          <a:bodyPr/>
          <a:lstStyle/>
          <a:p>
            <a:r>
              <a:rPr lang="es-MX" b="1" dirty="0"/>
              <a:t>Introducción</a:t>
            </a:r>
            <a:br>
              <a:rPr lang="es-MX" b="1" dirty="0"/>
            </a:br>
            <a:endParaRPr lang="es-MX" dirty="0"/>
          </a:p>
        </p:txBody>
      </p:sp>
      <p:sp>
        <p:nvSpPr>
          <p:cNvPr id="3" name="Marcador de contenido 2">
            <a:extLst>
              <a:ext uri="{FF2B5EF4-FFF2-40B4-BE49-F238E27FC236}">
                <a16:creationId xmlns:a16="http://schemas.microsoft.com/office/drawing/2014/main" id="{56E62A0B-F3AF-8B5F-E978-EB6093EF7552}"/>
              </a:ext>
            </a:extLst>
          </p:cNvPr>
          <p:cNvSpPr>
            <a:spLocks noGrp="1"/>
          </p:cNvSpPr>
          <p:nvPr>
            <p:ph idx="1"/>
          </p:nvPr>
        </p:nvSpPr>
        <p:spPr/>
        <p:txBody>
          <a:bodyPr/>
          <a:lstStyle/>
          <a:p>
            <a:pPr marL="0" indent="0" algn="just">
              <a:buNone/>
            </a:pPr>
            <a:r>
              <a:rPr lang="es-MX" dirty="0"/>
              <a:t>El proceso de apertura de una cuenta bancaria es una actividad fundamental dentro del funcionamiento de una institución financiera, ya que representa el primer contacto formal entre el cliente y el banco. A través de diagramas de flujo y representaciones gráficas, se puede observar de manera clara y ordenada cada una de las etapas que conforman este procedimiento, desde la solicitud inicial hasta la activación de la cuenta. Estas herramientas permiten comprender no solo las acciones del cliente, sino también la participación del personal del banco, como recepcionistas, cajeros y banqueros, destacando la importancia de la organización y la atención al cliente dentro de las instalaciones.</a:t>
            </a:r>
          </a:p>
          <a:p>
            <a:pPr algn="just"/>
            <a:endParaRPr lang="es-MX" dirty="0"/>
          </a:p>
        </p:txBody>
      </p:sp>
    </p:spTree>
    <p:extLst>
      <p:ext uri="{BB962C8B-B14F-4D97-AF65-F5344CB8AC3E}">
        <p14:creationId xmlns:p14="http://schemas.microsoft.com/office/powerpoint/2010/main" val="9109855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6B1812-48C9-9738-90C1-3F83DCE13786}"/>
              </a:ext>
            </a:extLst>
          </p:cNvPr>
          <p:cNvSpPr>
            <a:spLocks noGrp="1"/>
          </p:cNvSpPr>
          <p:nvPr>
            <p:ph type="title"/>
          </p:nvPr>
        </p:nvSpPr>
        <p:spPr/>
        <p:txBody>
          <a:bodyPr/>
          <a:lstStyle/>
          <a:p>
            <a:r>
              <a:rPr lang="es-MX" b="1" dirty="0"/>
              <a:t>Justificación</a:t>
            </a:r>
            <a:br>
              <a:rPr lang="es-MX" b="1" dirty="0"/>
            </a:br>
            <a:endParaRPr lang="es-MX" dirty="0"/>
          </a:p>
        </p:txBody>
      </p:sp>
      <p:sp>
        <p:nvSpPr>
          <p:cNvPr id="3" name="Marcador de contenido 2">
            <a:extLst>
              <a:ext uri="{FF2B5EF4-FFF2-40B4-BE49-F238E27FC236}">
                <a16:creationId xmlns:a16="http://schemas.microsoft.com/office/drawing/2014/main" id="{3BBC1B7C-B0C5-BC42-58B5-1A33659DB575}"/>
              </a:ext>
            </a:extLst>
          </p:cNvPr>
          <p:cNvSpPr>
            <a:spLocks noGrp="1"/>
          </p:cNvSpPr>
          <p:nvPr>
            <p:ph idx="1"/>
          </p:nvPr>
        </p:nvSpPr>
        <p:spPr/>
        <p:txBody>
          <a:bodyPr/>
          <a:lstStyle/>
          <a:p>
            <a:pPr marL="0" indent="0" algn="just">
              <a:buNone/>
            </a:pPr>
            <a:r>
              <a:rPr lang="es-MX" dirty="0"/>
              <a:t>La elaboración de diagramas sobre la apertura de cuentas bancarias se justifica en la necesidad de optimizar y estandarizar los procesos internos de atención al cliente. A través de estas representaciones gráficas es posible identificar los pasos esenciales, los puntos críticos de validación, así como las áreas físicas y actores involucrados en la prestación del servicio. De esta manera, se facilita la capacitación del personal, la comprensión del procedimiento por parte de los clientes y la detección de posibles áreas de mejora. Además, contribuye a fortalecer la confianza en la institución bancaria al brindar un servicio transparente, ordenado y eficiente.</a:t>
            </a:r>
          </a:p>
          <a:p>
            <a:pPr algn="just"/>
            <a:endParaRPr lang="es-MX" dirty="0"/>
          </a:p>
        </p:txBody>
      </p:sp>
    </p:spTree>
    <p:extLst>
      <p:ext uri="{BB962C8B-B14F-4D97-AF65-F5344CB8AC3E}">
        <p14:creationId xmlns:p14="http://schemas.microsoft.com/office/powerpoint/2010/main" val="2168675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9">
            <a:extLst>
              <a:ext uri="{FF2B5EF4-FFF2-40B4-BE49-F238E27FC236}">
                <a16:creationId xmlns:a16="http://schemas.microsoft.com/office/drawing/2014/main" id="{7127AE64-BC41-8207-DE01-DA26CD0219CD}"/>
              </a:ext>
            </a:extLst>
          </p:cNvPr>
          <p:cNvSpPr>
            <a:spLocks noChangeArrowheads="1"/>
          </p:cNvSpPr>
          <p:nvPr/>
        </p:nvSpPr>
        <p:spPr bwMode="auto">
          <a:xfrm>
            <a:off x="3305636" y="114308"/>
            <a:ext cx="8886363" cy="342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MX"/>
          </a:p>
        </p:txBody>
      </p:sp>
      <p:grpSp>
        <p:nvGrpSpPr>
          <p:cNvPr id="5" name="Grupo 4">
            <a:extLst>
              <a:ext uri="{FF2B5EF4-FFF2-40B4-BE49-F238E27FC236}">
                <a16:creationId xmlns:a16="http://schemas.microsoft.com/office/drawing/2014/main" id="{1089557A-E88D-0509-BFEB-FA7A1050CADB}"/>
              </a:ext>
            </a:extLst>
          </p:cNvPr>
          <p:cNvGrpSpPr/>
          <p:nvPr/>
        </p:nvGrpSpPr>
        <p:grpSpPr>
          <a:xfrm>
            <a:off x="2337697" y="747445"/>
            <a:ext cx="7320012" cy="5821045"/>
            <a:chOff x="-1610228" y="0"/>
            <a:chExt cx="10043180" cy="7761605"/>
          </a:xfrm>
        </p:grpSpPr>
        <p:pic>
          <p:nvPicPr>
            <p:cNvPr id="6" name="Imagen 5">
              <a:extLst>
                <a:ext uri="{FF2B5EF4-FFF2-40B4-BE49-F238E27FC236}">
                  <a16:creationId xmlns:a16="http://schemas.microsoft.com/office/drawing/2014/main" id="{ED408E78-F680-D331-332B-7F98E83696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6097" y="0"/>
              <a:ext cx="3373755" cy="7761605"/>
            </a:xfrm>
            <a:prstGeom prst="rect">
              <a:avLst/>
            </a:prstGeom>
          </p:spPr>
        </p:pic>
        <p:sp>
          <p:nvSpPr>
            <p:cNvPr id="7" name="Cuadro de texto 10">
              <a:extLst>
                <a:ext uri="{FF2B5EF4-FFF2-40B4-BE49-F238E27FC236}">
                  <a16:creationId xmlns:a16="http://schemas.microsoft.com/office/drawing/2014/main" id="{9542D349-FEE4-6257-683F-3AAEE21C42FE}"/>
                </a:ext>
              </a:extLst>
            </p:cNvPr>
            <p:cNvSpPr txBox="1"/>
            <p:nvPr/>
          </p:nvSpPr>
          <p:spPr>
            <a:xfrm>
              <a:off x="-196425" y="141891"/>
              <a:ext cx="1764544" cy="834687"/>
            </a:xfrm>
            <a:prstGeom prst="rect">
              <a:avLst/>
            </a:prstGeom>
            <a:ln/>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dirty="0">
                  <a:effectLst/>
                  <a:ea typeface="Calibri" panose="020F0502020204030204" pitchFamily="34" charset="0"/>
                  <a:cs typeface="Times New Roman" panose="02020603050405020304" pitchFamily="18" charset="0"/>
                </a:rPr>
                <a:t>INICION DE NUESTRO DIAGRAMA</a:t>
              </a:r>
            </a:p>
          </p:txBody>
        </p:sp>
        <p:sp>
          <p:nvSpPr>
            <p:cNvPr id="8" name="Cuadro de texto 11">
              <a:extLst>
                <a:ext uri="{FF2B5EF4-FFF2-40B4-BE49-F238E27FC236}">
                  <a16:creationId xmlns:a16="http://schemas.microsoft.com/office/drawing/2014/main" id="{FF70A57E-1B97-3405-D34F-5B9354F4B02F}"/>
                </a:ext>
              </a:extLst>
            </p:cNvPr>
            <p:cNvSpPr txBox="1"/>
            <p:nvPr/>
          </p:nvSpPr>
          <p:spPr>
            <a:xfrm>
              <a:off x="5502167" y="914398"/>
              <a:ext cx="2930785" cy="1166649"/>
            </a:xfrm>
            <a:prstGeom prst="rect">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dirty="0">
                  <a:effectLst/>
                  <a:ea typeface="Calibri" panose="020F0502020204030204" pitchFamily="34" charset="0"/>
                  <a:cs typeface="Times New Roman" panose="02020603050405020304" pitchFamily="18" charset="0"/>
                </a:rPr>
                <a:t>Comenzamos con el primer proceso donde se solicita la apertura de una cuenta bancaria de un cliente</a:t>
              </a:r>
            </a:p>
          </p:txBody>
        </p:sp>
        <p:sp>
          <p:nvSpPr>
            <p:cNvPr id="9" name="Cuadro de texto 12">
              <a:extLst>
                <a:ext uri="{FF2B5EF4-FFF2-40B4-BE49-F238E27FC236}">
                  <a16:creationId xmlns:a16="http://schemas.microsoft.com/office/drawing/2014/main" id="{9357F794-438D-4336-0C4B-D3542D35B5D6}"/>
                </a:ext>
              </a:extLst>
            </p:cNvPr>
            <p:cNvSpPr txBox="1"/>
            <p:nvPr/>
          </p:nvSpPr>
          <p:spPr>
            <a:xfrm>
              <a:off x="-1609210" y="2081049"/>
              <a:ext cx="3373755" cy="1238111"/>
            </a:xfrm>
            <a:prstGeom prst="rect">
              <a:avLst/>
            </a:prstGeom>
            <a:ln/>
          </p:spPr>
          <p:style>
            <a:lnRef idx="1">
              <a:schemeClr val="accent4"/>
            </a:lnRef>
            <a:fillRef idx="2">
              <a:schemeClr val="accent4"/>
            </a:fillRef>
            <a:effectRef idx="1">
              <a:schemeClr val="accent4"/>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a:effectLst/>
                  <a:ea typeface="Calibri" panose="020F0502020204030204" pitchFamily="34" charset="0"/>
                  <a:cs typeface="Times New Roman" panose="02020603050405020304" pitchFamily="18" charset="0"/>
                </a:rPr>
                <a:t>Como siguiente se hace la solicitud de parte del banquero de su documentación necesaria para la apertura</a:t>
              </a:r>
            </a:p>
          </p:txBody>
        </p:sp>
        <p:sp>
          <p:nvSpPr>
            <p:cNvPr id="10" name="Cuadro de texto 13">
              <a:extLst>
                <a:ext uri="{FF2B5EF4-FFF2-40B4-BE49-F238E27FC236}">
                  <a16:creationId xmlns:a16="http://schemas.microsoft.com/office/drawing/2014/main" id="{49EF29CC-6223-2ABA-950C-938BD91E62C1}"/>
                </a:ext>
              </a:extLst>
            </p:cNvPr>
            <p:cNvSpPr txBox="1"/>
            <p:nvPr/>
          </p:nvSpPr>
          <p:spPr>
            <a:xfrm>
              <a:off x="5328743" y="2995448"/>
              <a:ext cx="2930783" cy="885068"/>
            </a:xfrm>
            <a:prstGeom prst="rect">
              <a:avLst/>
            </a:prstGeom>
            <a:ln/>
          </p:spPr>
          <p:style>
            <a:lnRef idx="1">
              <a:schemeClr val="accent5"/>
            </a:lnRef>
            <a:fillRef idx="2">
              <a:schemeClr val="accent5"/>
            </a:fillRef>
            <a:effectRef idx="1">
              <a:schemeClr val="accent5"/>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dirty="0">
                  <a:effectLst/>
                  <a:ea typeface="Calibri" panose="020F0502020204030204" pitchFamily="34" charset="0"/>
                  <a:cs typeface="Times New Roman" panose="02020603050405020304" pitchFamily="18" charset="0"/>
                </a:rPr>
                <a:t>El cliente procede con la entrega de los documentos solicitados</a:t>
              </a:r>
            </a:p>
          </p:txBody>
        </p:sp>
        <p:sp>
          <p:nvSpPr>
            <p:cNvPr id="11" name="Cuadro de texto 14">
              <a:extLst>
                <a:ext uri="{FF2B5EF4-FFF2-40B4-BE49-F238E27FC236}">
                  <a16:creationId xmlns:a16="http://schemas.microsoft.com/office/drawing/2014/main" id="{20D847D5-4F74-9EBC-3147-A21F90909945}"/>
                </a:ext>
              </a:extLst>
            </p:cNvPr>
            <p:cNvSpPr txBox="1"/>
            <p:nvPr/>
          </p:nvSpPr>
          <p:spPr>
            <a:xfrm>
              <a:off x="-1610228" y="4020207"/>
              <a:ext cx="3373755" cy="1233378"/>
            </a:xfrm>
            <a:prstGeom prst="rect">
              <a:avLst/>
            </a:prstGeom>
            <a:ln/>
          </p:spPr>
          <p:style>
            <a:lnRef idx="1">
              <a:schemeClr val="accent6"/>
            </a:lnRef>
            <a:fillRef idx="2">
              <a:schemeClr val="accent6"/>
            </a:fillRef>
            <a:effectRef idx="1">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a:effectLst/>
                  <a:ea typeface="Calibri" panose="020F0502020204030204" pitchFamily="34" charset="0"/>
                  <a:cs typeface="Times New Roman" panose="02020603050405020304" pitchFamily="18" charset="0"/>
                </a:rPr>
                <a:t>Se revisa si los documentos son validos si en dado caso no lo es se le menciona al cliente corregir documentación para proceder con lo sig.</a:t>
              </a:r>
            </a:p>
          </p:txBody>
        </p:sp>
        <p:sp>
          <p:nvSpPr>
            <p:cNvPr id="12" name="Cuadro de texto 15">
              <a:extLst>
                <a:ext uri="{FF2B5EF4-FFF2-40B4-BE49-F238E27FC236}">
                  <a16:creationId xmlns:a16="http://schemas.microsoft.com/office/drawing/2014/main" id="{A782BAD8-BD02-030C-8920-BB80F059CD65}"/>
                </a:ext>
              </a:extLst>
            </p:cNvPr>
            <p:cNvSpPr txBox="1"/>
            <p:nvPr/>
          </p:nvSpPr>
          <p:spPr>
            <a:xfrm>
              <a:off x="5391805" y="4177862"/>
              <a:ext cx="2867720" cy="1352213"/>
            </a:xfrm>
            <a:prstGeom prst="rect">
              <a:avLst/>
            </a:prstGeom>
            <a:ln/>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dirty="0">
                  <a:effectLst/>
                  <a:ea typeface="Calibri" panose="020F0502020204030204" pitchFamily="34" charset="0"/>
                  <a:cs typeface="Times New Roman" panose="02020603050405020304" pitchFamily="18" charset="0"/>
                </a:rPr>
                <a:t>Se revisa nuevamente los documentos si son validos y si lo están el representante/banquero crea la cuenta del cliente</a:t>
              </a:r>
            </a:p>
          </p:txBody>
        </p:sp>
        <p:sp>
          <p:nvSpPr>
            <p:cNvPr id="13" name="Cuadro de texto 17">
              <a:extLst>
                <a:ext uri="{FF2B5EF4-FFF2-40B4-BE49-F238E27FC236}">
                  <a16:creationId xmlns:a16="http://schemas.microsoft.com/office/drawing/2014/main" id="{C93B1514-2B5A-2925-6F18-01FF647D12F4}"/>
                </a:ext>
              </a:extLst>
            </p:cNvPr>
            <p:cNvSpPr txBox="1"/>
            <p:nvPr/>
          </p:nvSpPr>
          <p:spPr>
            <a:xfrm>
              <a:off x="-701463" y="5833242"/>
              <a:ext cx="2385807" cy="1233378"/>
            </a:xfrm>
            <a:prstGeom prst="rect">
              <a:avLst/>
            </a:prstGeom>
            <a:ln/>
          </p:spPr>
          <p:style>
            <a:lnRef idx="1">
              <a:schemeClr val="accent4"/>
            </a:lnRef>
            <a:fillRef idx="2">
              <a:schemeClr val="accent4"/>
            </a:fillRef>
            <a:effectRef idx="1">
              <a:schemeClr val="accent4"/>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dirty="0">
                  <a:effectLst/>
                  <a:ea typeface="Calibri" panose="020F0502020204030204" pitchFamily="34" charset="0"/>
                  <a:cs typeface="Times New Roman" panose="02020603050405020304" pitchFamily="18" charset="0"/>
                </a:rPr>
                <a:t>Cliente hace el depósito inicial  solicitado para su nueva cuenta y esta se active</a:t>
              </a:r>
            </a:p>
          </p:txBody>
        </p:sp>
        <p:sp>
          <p:nvSpPr>
            <p:cNvPr id="14" name="Cuadro de texto 18">
              <a:extLst>
                <a:ext uri="{FF2B5EF4-FFF2-40B4-BE49-F238E27FC236}">
                  <a16:creationId xmlns:a16="http://schemas.microsoft.com/office/drawing/2014/main" id="{CB53ADF2-CA43-8B01-EB09-C9AFC3A6E839}"/>
                </a:ext>
              </a:extLst>
            </p:cNvPr>
            <p:cNvSpPr txBox="1"/>
            <p:nvPr/>
          </p:nvSpPr>
          <p:spPr>
            <a:xfrm>
              <a:off x="5612523" y="6621518"/>
              <a:ext cx="2647001" cy="1020727"/>
            </a:xfrm>
            <a:prstGeom prst="rect">
              <a:avLst/>
            </a:prstGeom>
            <a:ln/>
          </p:spPr>
          <p:style>
            <a:lnRef idx="1">
              <a:schemeClr val="accent5"/>
            </a:lnRef>
            <a:fillRef idx="2">
              <a:schemeClr val="accent5"/>
            </a:fillRef>
            <a:effectRef idx="1">
              <a:schemeClr val="accent5"/>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a:effectLst/>
                  <a:ea typeface="Calibri" panose="020F0502020204030204" pitchFamily="34" charset="0"/>
                  <a:cs typeface="Times New Roman" panose="02020603050405020304" pitchFamily="18" charset="0"/>
                </a:rPr>
                <a:t>Finaliza el proceso de solicitado de la apertura de cuenta del cliente y llega a su fin.</a:t>
              </a:r>
            </a:p>
          </p:txBody>
        </p:sp>
        <p:cxnSp>
          <p:nvCxnSpPr>
            <p:cNvPr id="15" name="Conector recto de flecha 14">
              <a:extLst>
                <a:ext uri="{FF2B5EF4-FFF2-40B4-BE49-F238E27FC236}">
                  <a16:creationId xmlns:a16="http://schemas.microsoft.com/office/drawing/2014/main" id="{943C54ED-9295-729D-021A-BDCC364EE226}"/>
                </a:ext>
              </a:extLst>
            </p:cNvPr>
            <p:cNvCxnSpPr/>
            <p:nvPr/>
          </p:nvCxnSpPr>
          <p:spPr>
            <a:xfrm>
              <a:off x="1560787" y="409904"/>
              <a:ext cx="1861111" cy="138224"/>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6" name="Conector recto de flecha 15">
              <a:extLst>
                <a:ext uri="{FF2B5EF4-FFF2-40B4-BE49-F238E27FC236}">
                  <a16:creationId xmlns:a16="http://schemas.microsoft.com/office/drawing/2014/main" id="{A6DDD4D0-2CF8-1ADF-CE9E-5203CC5F29E9}"/>
                </a:ext>
              </a:extLst>
            </p:cNvPr>
            <p:cNvCxnSpPr/>
            <p:nvPr/>
          </p:nvCxnSpPr>
          <p:spPr>
            <a:xfrm flipH="1" flipV="1">
              <a:off x="4099035" y="1239564"/>
              <a:ext cx="1403498" cy="10632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7" name="Conector recto de flecha 16">
              <a:extLst>
                <a:ext uri="{FF2B5EF4-FFF2-40B4-BE49-F238E27FC236}">
                  <a16:creationId xmlns:a16="http://schemas.microsoft.com/office/drawing/2014/main" id="{43D97B1F-60BB-3F93-3452-A92DE8C713A3}"/>
                </a:ext>
              </a:extLst>
            </p:cNvPr>
            <p:cNvCxnSpPr/>
            <p:nvPr/>
          </p:nvCxnSpPr>
          <p:spPr>
            <a:xfrm>
              <a:off x="1749973" y="2614449"/>
              <a:ext cx="1394474"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8" name="Conector recto de flecha 17">
              <a:extLst>
                <a:ext uri="{FF2B5EF4-FFF2-40B4-BE49-F238E27FC236}">
                  <a16:creationId xmlns:a16="http://schemas.microsoft.com/office/drawing/2014/main" id="{C5AC2984-FF51-A9E3-4BCE-D0B2F59348E3}"/>
                </a:ext>
              </a:extLst>
            </p:cNvPr>
            <p:cNvCxnSpPr/>
            <p:nvPr/>
          </p:nvCxnSpPr>
          <p:spPr>
            <a:xfrm flipH="1">
              <a:off x="3995245" y="3389587"/>
              <a:ext cx="1329070" cy="9569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9" name="Conector recto de flecha 18">
              <a:extLst>
                <a:ext uri="{FF2B5EF4-FFF2-40B4-BE49-F238E27FC236}">
                  <a16:creationId xmlns:a16="http://schemas.microsoft.com/office/drawing/2014/main" id="{EFB33509-07E9-7468-E36E-5CB90D71981A}"/>
                </a:ext>
              </a:extLst>
            </p:cNvPr>
            <p:cNvCxnSpPr/>
            <p:nvPr/>
          </p:nvCxnSpPr>
          <p:spPr>
            <a:xfrm flipV="1">
              <a:off x="1765738" y="4515507"/>
              <a:ext cx="723014" cy="244549"/>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0" name="Conector recto de flecha 19">
              <a:extLst>
                <a:ext uri="{FF2B5EF4-FFF2-40B4-BE49-F238E27FC236}">
                  <a16:creationId xmlns:a16="http://schemas.microsoft.com/office/drawing/2014/main" id="{AB09B95C-8B71-CF66-0B92-9F64230B3748}"/>
                </a:ext>
              </a:extLst>
            </p:cNvPr>
            <p:cNvCxnSpPr/>
            <p:nvPr/>
          </p:nvCxnSpPr>
          <p:spPr>
            <a:xfrm flipH="1" flipV="1">
              <a:off x="4956942" y="4279024"/>
              <a:ext cx="425303" cy="404038"/>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1" name="Conector recto de flecha 20">
              <a:extLst>
                <a:ext uri="{FF2B5EF4-FFF2-40B4-BE49-F238E27FC236}">
                  <a16:creationId xmlns:a16="http://schemas.microsoft.com/office/drawing/2014/main" id="{56CFA3DD-A1AD-A8EF-4639-E2BB3C392E8E}"/>
                </a:ext>
              </a:extLst>
            </p:cNvPr>
            <p:cNvCxnSpPr/>
            <p:nvPr/>
          </p:nvCxnSpPr>
          <p:spPr>
            <a:xfrm flipV="1">
              <a:off x="1686911" y="5429907"/>
              <a:ext cx="1680180" cy="93566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2" name="Conector recto de flecha 21">
              <a:extLst>
                <a:ext uri="{FF2B5EF4-FFF2-40B4-BE49-F238E27FC236}">
                  <a16:creationId xmlns:a16="http://schemas.microsoft.com/office/drawing/2014/main" id="{0BAA2877-93C4-C88F-3D0E-8F8C28CCFB95}"/>
                </a:ext>
              </a:extLst>
            </p:cNvPr>
            <p:cNvCxnSpPr/>
            <p:nvPr/>
          </p:nvCxnSpPr>
          <p:spPr>
            <a:xfrm flipH="1">
              <a:off x="3900652" y="7157545"/>
              <a:ext cx="1701209" cy="21265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grpSp>
      <p:sp>
        <p:nvSpPr>
          <p:cNvPr id="23" name="Rectangle 28">
            <a:extLst>
              <a:ext uri="{FF2B5EF4-FFF2-40B4-BE49-F238E27FC236}">
                <a16:creationId xmlns:a16="http://schemas.microsoft.com/office/drawing/2014/main" id="{D8EF8552-DFAB-AB7A-2F17-16FE15764B9F}"/>
              </a:ext>
            </a:extLst>
          </p:cNvPr>
          <p:cNvSpPr>
            <a:spLocks noChangeArrowheads="1"/>
          </p:cNvSpPr>
          <p:nvPr/>
        </p:nvSpPr>
        <p:spPr bwMode="auto">
          <a:xfrm rot="10800000" flipV="1">
            <a:off x="220909" y="-268536"/>
            <a:ext cx="6202359" cy="1508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2000" b="0" i="0" u="none" strike="noStrike" cap="none" normalizeH="0" baseline="0" dirty="0">
              <a:ln>
                <a:noFill/>
              </a:ln>
              <a:solidFill>
                <a:schemeClr val="tx1"/>
              </a:solidFill>
              <a:effectLst/>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2000" b="0" i="0" u="none" strike="noStrike" cap="none" normalizeH="0" baseline="0" dirty="0">
                <a:ln>
                  <a:noFill/>
                </a:ln>
                <a:solidFill>
                  <a:schemeClr val="tx1"/>
                </a:solidFill>
                <a:effectLst/>
                <a:ea typeface="Calibri" panose="020F0502020204030204" pitchFamily="34" charset="0"/>
                <a:cs typeface="Arial" panose="020B0604020202020204" pitchFamily="34" charset="0"/>
              </a:rPr>
              <a:t>SIMULACION DE DIAGRAMA DE FLUJO EN CAMUNDA:</a:t>
            </a:r>
            <a:endParaRPr kumimoji="0" lang="es-MX" altLang="es-MX"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32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6218701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bación de pantalla 2025-08-16 212919">
            <a:hlinkClick r:id="" action="ppaction://media"/>
            <a:extLst>
              <a:ext uri="{FF2B5EF4-FFF2-40B4-BE49-F238E27FC236}">
                <a16:creationId xmlns:a16="http://schemas.microsoft.com/office/drawing/2014/main" id="{DC5CD6A0-3BBF-3891-4255-28583DBB81A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051371" y="215381"/>
            <a:ext cx="2863137" cy="6248776"/>
          </a:xfrm>
        </p:spPr>
      </p:pic>
    </p:spTree>
    <p:extLst>
      <p:ext uri="{BB962C8B-B14F-4D97-AF65-F5344CB8AC3E}">
        <p14:creationId xmlns:p14="http://schemas.microsoft.com/office/powerpoint/2010/main" val="156969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4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Conector recto de flecha 3">
            <a:extLst>
              <a:ext uri="{FF2B5EF4-FFF2-40B4-BE49-F238E27FC236}">
                <a16:creationId xmlns:a16="http://schemas.microsoft.com/office/drawing/2014/main" id="{091C342B-96C0-6444-DA9C-CBFE63357755}"/>
              </a:ext>
            </a:extLst>
          </p:cNvPr>
          <p:cNvCxnSpPr/>
          <p:nvPr/>
        </p:nvCxnSpPr>
        <p:spPr>
          <a:xfrm>
            <a:off x="2734529" y="3279674"/>
            <a:ext cx="295275"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grpSp>
        <p:nvGrpSpPr>
          <p:cNvPr id="5" name="Grupo 4">
            <a:extLst>
              <a:ext uri="{FF2B5EF4-FFF2-40B4-BE49-F238E27FC236}">
                <a16:creationId xmlns:a16="http://schemas.microsoft.com/office/drawing/2014/main" id="{6814DFFA-A303-6DFA-2463-1A671CC79357}"/>
              </a:ext>
            </a:extLst>
          </p:cNvPr>
          <p:cNvGrpSpPr/>
          <p:nvPr/>
        </p:nvGrpSpPr>
        <p:grpSpPr>
          <a:xfrm>
            <a:off x="1743075" y="684469"/>
            <a:ext cx="6845617" cy="5716331"/>
            <a:chOff x="-147637" y="0"/>
            <a:chExt cx="6845617" cy="5716569"/>
          </a:xfrm>
        </p:grpSpPr>
        <p:pic>
          <p:nvPicPr>
            <p:cNvPr id="6" name="Imagen 5">
              <a:extLst>
                <a:ext uri="{FF2B5EF4-FFF2-40B4-BE49-F238E27FC236}">
                  <a16:creationId xmlns:a16="http://schemas.microsoft.com/office/drawing/2014/main" id="{CE6EE884-0480-9F01-AB36-D530E710A9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5850" y="635000"/>
              <a:ext cx="5612130" cy="3963670"/>
            </a:xfrm>
            <a:prstGeom prst="rect">
              <a:avLst/>
            </a:prstGeom>
          </p:spPr>
        </p:pic>
        <p:sp>
          <p:nvSpPr>
            <p:cNvPr id="7" name="Cuadro de texto 31">
              <a:extLst>
                <a:ext uri="{FF2B5EF4-FFF2-40B4-BE49-F238E27FC236}">
                  <a16:creationId xmlns:a16="http://schemas.microsoft.com/office/drawing/2014/main" id="{274E1676-63A7-3D26-8280-8B4F20495862}"/>
                </a:ext>
              </a:extLst>
            </p:cNvPr>
            <p:cNvSpPr txBox="1"/>
            <p:nvPr/>
          </p:nvSpPr>
          <p:spPr>
            <a:xfrm>
              <a:off x="984250" y="4991100"/>
              <a:ext cx="1943618" cy="725469"/>
            </a:xfrm>
            <a:prstGeom prst="rect">
              <a:avLst/>
            </a:prstGeom>
            <a:ln/>
          </p:spPr>
          <p:style>
            <a:lnRef idx="1">
              <a:schemeClr val="accent6"/>
            </a:lnRef>
            <a:fillRef idx="3">
              <a:schemeClr val="accent6"/>
            </a:fillRef>
            <a:effectRef idx="2">
              <a:schemeClr val="accent6"/>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dirty="0">
                  <a:effectLst/>
                  <a:ea typeface="Calibri" panose="020F0502020204030204" pitchFamily="34" charset="0"/>
                  <a:cs typeface="Times New Roman" panose="02020603050405020304" pitchFamily="18" charset="0"/>
                </a:rPr>
                <a:t>ENTRADA A BANCO POR MEDIO DE LA SECCION DE CAJEROS AUTOMATICOS</a:t>
              </a:r>
            </a:p>
          </p:txBody>
        </p:sp>
        <p:cxnSp>
          <p:nvCxnSpPr>
            <p:cNvPr id="8" name="Conector recto de flecha 7">
              <a:extLst>
                <a:ext uri="{FF2B5EF4-FFF2-40B4-BE49-F238E27FC236}">
                  <a16:creationId xmlns:a16="http://schemas.microsoft.com/office/drawing/2014/main" id="{5136374A-3DE9-4B86-2CF5-6DEC1F797C12}"/>
                </a:ext>
              </a:extLst>
            </p:cNvPr>
            <p:cNvCxnSpPr/>
            <p:nvPr/>
          </p:nvCxnSpPr>
          <p:spPr>
            <a:xfrm flipV="1">
              <a:off x="2190750" y="4051300"/>
              <a:ext cx="220717" cy="945931"/>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9" name="Cuadro de texto 33">
              <a:extLst>
                <a:ext uri="{FF2B5EF4-FFF2-40B4-BE49-F238E27FC236}">
                  <a16:creationId xmlns:a16="http://schemas.microsoft.com/office/drawing/2014/main" id="{5062B6F6-3919-6966-AFE3-908E7584A89D}"/>
                </a:ext>
              </a:extLst>
            </p:cNvPr>
            <p:cNvSpPr txBox="1"/>
            <p:nvPr/>
          </p:nvSpPr>
          <p:spPr>
            <a:xfrm>
              <a:off x="-147637" y="2171701"/>
              <a:ext cx="1286729" cy="351691"/>
            </a:xfrm>
            <a:prstGeom prst="rect">
              <a:avLst/>
            </a:prstGeom>
            <a:ln/>
          </p:spPr>
          <p:style>
            <a:lnRef idx="0">
              <a:schemeClr val="accent2"/>
            </a:lnRef>
            <a:fillRef idx="3">
              <a:schemeClr val="accent2"/>
            </a:fillRef>
            <a:effectRef idx="3">
              <a:schemeClr val="accent2"/>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dirty="0">
                  <a:effectLst/>
                  <a:ea typeface="Calibri" panose="020F0502020204030204" pitchFamily="34" charset="0"/>
                  <a:cs typeface="Times New Roman" panose="02020603050405020304" pitchFamily="18" charset="0"/>
                </a:rPr>
                <a:t>RECEPCIONISTA</a:t>
              </a:r>
            </a:p>
          </p:txBody>
        </p:sp>
        <p:sp>
          <p:nvSpPr>
            <p:cNvPr id="10" name="Cuadro de texto 35">
              <a:extLst>
                <a:ext uri="{FF2B5EF4-FFF2-40B4-BE49-F238E27FC236}">
                  <a16:creationId xmlns:a16="http://schemas.microsoft.com/office/drawing/2014/main" id="{8DE93C82-5F8D-D83C-7679-AB489E100459}"/>
                </a:ext>
              </a:extLst>
            </p:cNvPr>
            <p:cNvSpPr txBox="1"/>
            <p:nvPr/>
          </p:nvSpPr>
          <p:spPr>
            <a:xfrm>
              <a:off x="4572000" y="4724400"/>
              <a:ext cx="1571679" cy="509271"/>
            </a:xfrm>
            <a:prstGeom prst="rect">
              <a:avLst/>
            </a:prstGeom>
            <a:ln/>
          </p:spPr>
          <p:style>
            <a:lnRef idx="0">
              <a:schemeClr val="accent4"/>
            </a:lnRef>
            <a:fillRef idx="3">
              <a:schemeClr val="accent4"/>
            </a:fillRef>
            <a:effectRef idx="3">
              <a:schemeClr val="accent4"/>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a:effectLst/>
                  <a:ea typeface="Calibri" panose="020F0502020204030204" pitchFamily="34" charset="0"/>
                  <a:cs typeface="Times New Roman" panose="02020603050405020304" pitchFamily="18" charset="0"/>
                </a:rPr>
                <a:t>ATENCION AL CLIENTE</a:t>
              </a:r>
            </a:p>
          </p:txBody>
        </p:sp>
        <p:cxnSp>
          <p:nvCxnSpPr>
            <p:cNvPr id="11" name="Conector recto de flecha 10">
              <a:extLst>
                <a:ext uri="{FF2B5EF4-FFF2-40B4-BE49-F238E27FC236}">
                  <a16:creationId xmlns:a16="http://schemas.microsoft.com/office/drawing/2014/main" id="{39E02E42-D521-BCA1-12FF-96A3F883811F}"/>
                </a:ext>
              </a:extLst>
            </p:cNvPr>
            <p:cNvCxnSpPr/>
            <p:nvPr/>
          </p:nvCxnSpPr>
          <p:spPr>
            <a:xfrm flipH="1" flipV="1">
              <a:off x="5289550" y="3771900"/>
              <a:ext cx="323557" cy="95250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2" name="Cuadro de texto 37">
              <a:extLst>
                <a:ext uri="{FF2B5EF4-FFF2-40B4-BE49-F238E27FC236}">
                  <a16:creationId xmlns:a16="http://schemas.microsoft.com/office/drawing/2014/main" id="{D958A9CC-6CAA-CF7E-CB00-C850478E5DB0}"/>
                </a:ext>
              </a:extLst>
            </p:cNvPr>
            <p:cNvSpPr txBox="1"/>
            <p:nvPr/>
          </p:nvSpPr>
          <p:spPr>
            <a:xfrm>
              <a:off x="2190750" y="0"/>
              <a:ext cx="1035068" cy="190500"/>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dirty="0">
                  <a:effectLst/>
                  <a:ea typeface="Calibri" panose="020F0502020204030204" pitchFamily="34" charset="0"/>
                  <a:cs typeface="Times New Roman" panose="02020603050405020304" pitchFamily="18" charset="0"/>
                </a:rPr>
                <a:t>CAJEROS</a:t>
              </a:r>
            </a:p>
          </p:txBody>
        </p:sp>
        <p:cxnSp>
          <p:nvCxnSpPr>
            <p:cNvPr id="13" name="Conector recto de flecha 12">
              <a:extLst>
                <a:ext uri="{FF2B5EF4-FFF2-40B4-BE49-F238E27FC236}">
                  <a16:creationId xmlns:a16="http://schemas.microsoft.com/office/drawing/2014/main" id="{E1AAEB18-ACCB-53D5-403D-D413BD4EF51D}"/>
                </a:ext>
              </a:extLst>
            </p:cNvPr>
            <p:cNvCxnSpPr/>
            <p:nvPr/>
          </p:nvCxnSpPr>
          <p:spPr>
            <a:xfrm>
              <a:off x="2787650" y="317500"/>
              <a:ext cx="267286" cy="68257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4" name="Cuadro de texto 39">
              <a:extLst>
                <a:ext uri="{FF2B5EF4-FFF2-40B4-BE49-F238E27FC236}">
                  <a16:creationId xmlns:a16="http://schemas.microsoft.com/office/drawing/2014/main" id="{9CEA783E-820F-5C92-7492-39FEE07CB941}"/>
                </a:ext>
              </a:extLst>
            </p:cNvPr>
            <p:cNvSpPr txBox="1"/>
            <p:nvPr/>
          </p:nvSpPr>
          <p:spPr>
            <a:xfrm>
              <a:off x="311150" y="190501"/>
              <a:ext cx="1332448" cy="254001"/>
            </a:xfrm>
            <a:prstGeom prst="rect">
              <a:avLst/>
            </a:prstGeom>
            <a:ln/>
          </p:spPr>
          <p:style>
            <a:lnRef idx="1">
              <a:schemeClr val="accent6"/>
            </a:lnRef>
            <a:fillRef idx="3">
              <a:schemeClr val="accent6"/>
            </a:fillRef>
            <a:effectRef idx="2">
              <a:schemeClr val="accent6"/>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s-MX" sz="1100">
                  <a:effectLst/>
                  <a:ea typeface="Calibri" panose="020F0502020204030204" pitchFamily="34" charset="0"/>
                  <a:cs typeface="Times New Roman" panose="02020603050405020304" pitchFamily="18" charset="0"/>
                </a:rPr>
                <a:t>SALA DE ESPERA</a:t>
              </a:r>
            </a:p>
          </p:txBody>
        </p:sp>
        <p:cxnSp>
          <p:nvCxnSpPr>
            <p:cNvPr id="15" name="Conector recto de flecha 14">
              <a:extLst>
                <a:ext uri="{FF2B5EF4-FFF2-40B4-BE49-F238E27FC236}">
                  <a16:creationId xmlns:a16="http://schemas.microsoft.com/office/drawing/2014/main" id="{0AE0D90B-F33F-B665-B4DB-CF83280E35A2}"/>
                </a:ext>
              </a:extLst>
            </p:cNvPr>
            <p:cNvCxnSpPr/>
            <p:nvPr/>
          </p:nvCxnSpPr>
          <p:spPr>
            <a:xfrm>
              <a:off x="1377950" y="469900"/>
              <a:ext cx="1413803" cy="142787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grpSp>
      <p:sp>
        <p:nvSpPr>
          <p:cNvPr id="16" name="Rectangle 13">
            <a:extLst>
              <a:ext uri="{FF2B5EF4-FFF2-40B4-BE49-F238E27FC236}">
                <a16:creationId xmlns:a16="http://schemas.microsoft.com/office/drawing/2014/main" id="{C351BC62-4AB9-FDCF-6A98-8FD53AE6EF79}"/>
              </a:ext>
            </a:extLst>
          </p:cNvPr>
          <p:cNvSpPr>
            <a:spLocks noChangeArrowheads="1"/>
          </p:cNvSpPr>
          <p:nvPr/>
        </p:nvSpPr>
        <p:spPr bwMode="auto">
          <a:xfrm>
            <a:off x="636961" y="76572"/>
            <a:ext cx="7109717"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765175" algn="l"/>
              </a:tabLst>
              <a:defRPr>
                <a:solidFill>
                  <a:schemeClr val="tx1"/>
                </a:solidFill>
                <a:latin typeface="Arial" panose="020B0604020202020204" pitchFamily="34" charset="0"/>
              </a:defRPr>
            </a:lvl1pPr>
            <a:lvl2pPr eaLnBrk="0" fontAlgn="base" hangingPunct="0">
              <a:spcBef>
                <a:spcPct val="0"/>
              </a:spcBef>
              <a:spcAft>
                <a:spcPct val="0"/>
              </a:spcAft>
              <a:tabLst>
                <a:tab pos="765175" algn="l"/>
              </a:tabLst>
              <a:defRPr>
                <a:solidFill>
                  <a:schemeClr val="tx1"/>
                </a:solidFill>
                <a:latin typeface="Arial" panose="020B0604020202020204" pitchFamily="34" charset="0"/>
              </a:defRPr>
            </a:lvl2pPr>
            <a:lvl3pPr eaLnBrk="0" fontAlgn="base" hangingPunct="0">
              <a:spcBef>
                <a:spcPct val="0"/>
              </a:spcBef>
              <a:spcAft>
                <a:spcPct val="0"/>
              </a:spcAft>
              <a:tabLst>
                <a:tab pos="765175" algn="l"/>
              </a:tabLst>
              <a:defRPr>
                <a:solidFill>
                  <a:schemeClr val="tx1"/>
                </a:solidFill>
                <a:latin typeface="Arial" panose="020B0604020202020204" pitchFamily="34" charset="0"/>
              </a:defRPr>
            </a:lvl3pPr>
            <a:lvl4pPr eaLnBrk="0" fontAlgn="base" hangingPunct="0">
              <a:spcBef>
                <a:spcPct val="0"/>
              </a:spcBef>
              <a:spcAft>
                <a:spcPct val="0"/>
              </a:spcAft>
              <a:tabLst>
                <a:tab pos="765175" algn="l"/>
              </a:tabLst>
              <a:defRPr>
                <a:solidFill>
                  <a:schemeClr val="tx1"/>
                </a:solidFill>
                <a:latin typeface="Arial" panose="020B0604020202020204" pitchFamily="34" charset="0"/>
              </a:defRPr>
            </a:lvl4pPr>
            <a:lvl5pPr eaLnBrk="0" fontAlgn="base" hangingPunct="0">
              <a:spcBef>
                <a:spcPct val="0"/>
              </a:spcBef>
              <a:spcAft>
                <a:spcPct val="0"/>
              </a:spcAft>
              <a:tabLst>
                <a:tab pos="765175" algn="l"/>
              </a:tabLst>
              <a:defRPr>
                <a:solidFill>
                  <a:schemeClr val="tx1"/>
                </a:solidFill>
                <a:latin typeface="Arial" panose="020B0604020202020204" pitchFamily="34" charset="0"/>
              </a:defRPr>
            </a:lvl5pPr>
            <a:lvl6pPr eaLnBrk="0" fontAlgn="base" hangingPunct="0">
              <a:spcBef>
                <a:spcPct val="0"/>
              </a:spcBef>
              <a:spcAft>
                <a:spcPct val="0"/>
              </a:spcAft>
              <a:tabLst>
                <a:tab pos="765175" algn="l"/>
              </a:tabLst>
              <a:defRPr>
                <a:solidFill>
                  <a:schemeClr val="tx1"/>
                </a:solidFill>
                <a:latin typeface="Arial" panose="020B0604020202020204" pitchFamily="34" charset="0"/>
              </a:defRPr>
            </a:lvl6pPr>
            <a:lvl7pPr eaLnBrk="0" fontAlgn="base" hangingPunct="0">
              <a:spcBef>
                <a:spcPct val="0"/>
              </a:spcBef>
              <a:spcAft>
                <a:spcPct val="0"/>
              </a:spcAft>
              <a:tabLst>
                <a:tab pos="765175" algn="l"/>
              </a:tabLst>
              <a:defRPr>
                <a:solidFill>
                  <a:schemeClr val="tx1"/>
                </a:solidFill>
                <a:latin typeface="Arial" panose="020B0604020202020204" pitchFamily="34" charset="0"/>
              </a:defRPr>
            </a:lvl7pPr>
            <a:lvl8pPr eaLnBrk="0" fontAlgn="base" hangingPunct="0">
              <a:spcBef>
                <a:spcPct val="0"/>
              </a:spcBef>
              <a:spcAft>
                <a:spcPct val="0"/>
              </a:spcAft>
              <a:tabLst>
                <a:tab pos="765175" algn="l"/>
              </a:tabLst>
              <a:defRPr>
                <a:solidFill>
                  <a:schemeClr val="tx1"/>
                </a:solidFill>
                <a:latin typeface="Arial" panose="020B0604020202020204" pitchFamily="34" charset="0"/>
              </a:defRPr>
            </a:lvl8pPr>
            <a:lvl9pPr eaLnBrk="0" fontAlgn="base" hangingPunct="0">
              <a:spcBef>
                <a:spcPct val="0"/>
              </a:spcBef>
              <a:spcAft>
                <a:spcPct val="0"/>
              </a:spcAft>
              <a:tabLst>
                <a:tab pos="765175"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765175" algn="l"/>
              </a:tabLst>
            </a:pPr>
            <a:r>
              <a:rPr kumimoji="0" lang="es-MX" altLang="es-MX" b="0" i="0" u="none" strike="noStrike" cap="none" normalizeH="0" baseline="0" dirty="0">
                <a:ln>
                  <a:noFill/>
                </a:ln>
                <a:solidFill>
                  <a:schemeClr val="tx1"/>
                </a:solidFill>
                <a:effectLst/>
                <a:latin typeface="+mj-lt"/>
                <a:ea typeface="Calibri" panose="020F0502020204030204" pitchFamily="34" charset="0"/>
                <a:cs typeface="Arial" panose="020B0604020202020204" pitchFamily="34" charset="0"/>
              </a:rPr>
              <a:t>SEGUNDO DIAGRAMA DE PROCESO EN DRAW.IO DE UN BANCO EN ESTE CASO BANAMEX</a:t>
            </a:r>
            <a:endParaRPr kumimoji="0" lang="es-MX" altLang="es-MX" sz="105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tab pos="765175" algn="l"/>
              </a:tabLst>
            </a:pPr>
            <a:endParaRPr kumimoji="0" lang="es-MX" altLang="es-MX" sz="2800" b="0" i="0" u="none" strike="noStrike" cap="none" normalizeH="0" baseline="0" dirty="0">
              <a:ln>
                <a:noFill/>
              </a:ln>
              <a:solidFill>
                <a:schemeClr val="tx1"/>
              </a:solidFill>
              <a:effectLst/>
              <a:latin typeface="+mj-lt"/>
            </a:endParaRPr>
          </a:p>
        </p:txBody>
      </p:sp>
      <p:sp>
        <p:nvSpPr>
          <p:cNvPr id="17" name="Rectangle 19">
            <a:extLst>
              <a:ext uri="{FF2B5EF4-FFF2-40B4-BE49-F238E27FC236}">
                <a16:creationId xmlns:a16="http://schemas.microsoft.com/office/drawing/2014/main" id="{A9ABD7B3-EFE6-98B6-5F26-4DA66D7F7DFA}"/>
              </a:ext>
            </a:extLst>
          </p:cNvPr>
          <p:cNvSpPr>
            <a:spLocks noChangeArrowheads="1"/>
          </p:cNvSpPr>
          <p:nvPr/>
        </p:nvSpPr>
        <p:spPr bwMode="auto">
          <a:xfrm>
            <a:off x="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MX"/>
          </a:p>
        </p:txBody>
      </p:sp>
    </p:spTree>
    <p:extLst>
      <p:ext uri="{BB962C8B-B14F-4D97-AF65-F5344CB8AC3E}">
        <p14:creationId xmlns:p14="http://schemas.microsoft.com/office/powerpoint/2010/main" val="2071156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F4850434-8224-B7D8-825F-587531D7868B}"/>
              </a:ext>
            </a:extLst>
          </p:cNvPr>
          <p:cNvSpPr>
            <a:spLocks noChangeArrowheads="1"/>
          </p:cNvSpPr>
          <p:nvPr/>
        </p:nvSpPr>
        <p:spPr bwMode="auto">
          <a:xfrm>
            <a:off x="369869" y="-69697"/>
            <a:ext cx="302060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2000" b="0" i="0" u="none" strike="noStrike" cap="none" normalizeH="0" baseline="0" dirty="0">
                <a:ln>
                  <a:noFill/>
                </a:ln>
                <a:solidFill>
                  <a:schemeClr val="tx1"/>
                </a:solidFill>
                <a:effectLst/>
                <a:latin typeface="+mj-lt"/>
                <a:ea typeface="Calibri" panose="020F0502020204030204" pitchFamily="34" charset="0"/>
                <a:cs typeface="Arial" panose="020B0604020202020204" pitchFamily="34" charset="0"/>
              </a:rPr>
              <a:t>DIAGRAMA DE FLUJO EN DRAW.IO:</a:t>
            </a:r>
          </a:p>
          <a:p>
            <a:pPr marL="0" marR="0" lvl="0" indent="0" algn="l" defTabSz="914400" rtl="0" eaLnBrk="0" fontAlgn="base" latinLnBrk="0" hangingPunct="0">
              <a:lnSpc>
                <a:spcPct val="100000"/>
              </a:lnSpc>
              <a:spcBef>
                <a:spcPct val="0"/>
              </a:spcBef>
              <a:spcAft>
                <a:spcPct val="0"/>
              </a:spcAft>
              <a:buClrTx/>
              <a:buSzTx/>
              <a:buFontTx/>
              <a:buNone/>
              <a:tabLst/>
            </a:pPr>
            <a:endParaRPr lang="es-MX" altLang="es-MX" sz="2000" dirty="0">
              <a:latin typeface="+mj-lt"/>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2000" b="0" i="0" u="none" strike="noStrike" cap="none" normalizeH="0" baseline="0" dirty="0">
                <a:ln>
                  <a:noFill/>
                </a:ln>
                <a:solidFill>
                  <a:schemeClr val="tx1"/>
                </a:solidFill>
                <a:effectLst/>
                <a:latin typeface="+mj-lt"/>
                <a:ea typeface="Calibri" panose="020F0502020204030204" pitchFamily="34" charset="0"/>
                <a:cs typeface="Arial" panose="020B0604020202020204" pitchFamily="34" charset="0"/>
              </a:rPr>
              <a:t>En este diagrama seria representado de la misma manera que el primer diagrama de flujo</a:t>
            </a:r>
            <a:endParaRPr kumimoji="0" lang="es-MX" altLang="es-MX" sz="11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3200" b="0" i="0" u="none" strike="noStrike" cap="none" normalizeH="0" baseline="0" dirty="0">
              <a:ln>
                <a:noFill/>
              </a:ln>
              <a:solidFill>
                <a:schemeClr val="tx1"/>
              </a:solidFill>
              <a:effectLst/>
              <a:latin typeface="+mj-lt"/>
            </a:endParaRPr>
          </a:p>
        </p:txBody>
      </p:sp>
      <p:pic>
        <p:nvPicPr>
          <p:cNvPr id="3073" name="Imagen 1">
            <a:extLst>
              <a:ext uri="{FF2B5EF4-FFF2-40B4-BE49-F238E27FC236}">
                <a16:creationId xmlns:a16="http://schemas.microsoft.com/office/drawing/2014/main" id="{D66F894B-8A34-E12F-0CE5-F955513376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80890" y="359595"/>
            <a:ext cx="4237002" cy="5992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0043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FE2A2A-790E-677F-2565-9BEEFD32A52D}"/>
              </a:ext>
            </a:extLst>
          </p:cNvPr>
          <p:cNvSpPr>
            <a:spLocks noGrp="1"/>
          </p:cNvSpPr>
          <p:nvPr>
            <p:ph type="title"/>
          </p:nvPr>
        </p:nvSpPr>
        <p:spPr/>
        <p:txBody>
          <a:bodyPr/>
          <a:lstStyle/>
          <a:p>
            <a:r>
              <a:rPr lang="es-MX" dirty="0"/>
              <a:t>Conclusión </a:t>
            </a:r>
          </a:p>
        </p:txBody>
      </p:sp>
      <p:sp>
        <p:nvSpPr>
          <p:cNvPr id="3" name="Marcador de contenido 2">
            <a:extLst>
              <a:ext uri="{FF2B5EF4-FFF2-40B4-BE49-F238E27FC236}">
                <a16:creationId xmlns:a16="http://schemas.microsoft.com/office/drawing/2014/main" id="{8EF6874C-05D6-03B6-F270-B04708EFE5D8}"/>
              </a:ext>
            </a:extLst>
          </p:cNvPr>
          <p:cNvSpPr>
            <a:spLocks noGrp="1"/>
          </p:cNvSpPr>
          <p:nvPr>
            <p:ph idx="1"/>
          </p:nvPr>
        </p:nvSpPr>
        <p:spPr/>
        <p:txBody>
          <a:bodyPr/>
          <a:lstStyle/>
          <a:p>
            <a:pPr marL="0" indent="0" algn="just">
              <a:buNone/>
            </a:pPr>
            <a:r>
              <a:rPr lang="es-MX" dirty="0"/>
              <a:t>En conclusión, los diagramas presentados reflejan la importancia de organizar y representar de forma visual los procesos que se llevan a cabo dentro de un banco, en este caso, la apertura de una cuenta de ahorro. Estas representaciones permiten comprender de manera sencilla el recorrido que sigue el cliente, los documentos que debe presentar, así como la intervención de los distintos empleados bancarios. Asimismo, evidencian cómo la coordinación entre infraestructura, personal y procesos garantiza un servicio más ágil y confiable. En conjunto, el trabajo realizado demuestra que la claridad en los procedimientos beneficia tanto a los usuarios como a la institución financiera.</a:t>
            </a:r>
          </a:p>
        </p:txBody>
      </p:sp>
    </p:spTree>
    <p:extLst>
      <p:ext uri="{BB962C8B-B14F-4D97-AF65-F5344CB8AC3E}">
        <p14:creationId xmlns:p14="http://schemas.microsoft.com/office/powerpoint/2010/main" val="3459830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48</TotalTime>
  <Words>623</Words>
  <Application>Microsoft Office PowerPoint</Application>
  <PresentationFormat>Panorámica</PresentationFormat>
  <Paragraphs>43</Paragraphs>
  <Slides>8</Slides>
  <Notes>0</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8</vt:i4>
      </vt:variant>
    </vt:vector>
  </HeadingPairs>
  <TitlesOfParts>
    <vt:vector size="13" baseType="lpstr">
      <vt:lpstr>Arial</vt:lpstr>
      <vt:lpstr>Calibri</vt:lpstr>
      <vt:lpstr>Century Gothic</vt:lpstr>
      <vt:lpstr>Wingdings 3</vt:lpstr>
      <vt:lpstr>Ion</vt:lpstr>
      <vt:lpstr>     Instituto Tecnológico de Frontera Comalapa Modalidad Mixta</vt:lpstr>
      <vt:lpstr>Introducción </vt:lpstr>
      <vt:lpstr>Justificación </vt:lpstr>
      <vt:lpstr>Presentación de PowerPoint</vt:lpstr>
      <vt:lpstr>Presentación de PowerPoint</vt:lpstr>
      <vt:lpstr>Presentación de PowerPoint</vt:lpstr>
      <vt:lpstr>Presentación de PowerPoint</vt:lpstr>
      <vt:lpstr>Conclusión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HP 840 G5</dc:creator>
  <cp:lastModifiedBy>HP 840 G5</cp:lastModifiedBy>
  <cp:revision>1</cp:revision>
  <dcterms:created xsi:type="dcterms:W3CDTF">2025-08-17T02:41:38Z</dcterms:created>
  <dcterms:modified xsi:type="dcterms:W3CDTF">2025-08-17T03:30:28Z</dcterms:modified>
</cp:coreProperties>
</file>

<file path=docProps/thumbnail.jpeg>
</file>